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2"/>
  </p:sldMasterIdLst>
  <p:notesMasterIdLst>
    <p:notesMasterId r:id="rId44"/>
  </p:notesMasterIdLst>
  <p:handoutMasterIdLst>
    <p:handoutMasterId r:id="rId45"/>
  </p:handoutMasterIdLst>
  <p:sldIdLst>
    <p:sldId id="256" r:id="rId3"/>
    <p:sldId id="257" r:id="rId4"/>
    <p:sldId id="258" r:id="rId5"/>
    <p:sldId id="259" r:id="rId6"/>
    <p:sldId id="260" r:id="rId7"/>
    <p:sldId id="265" r:id="rId8"/>
    <p:sldId id="266" r:id="rId9"/>
    <p:sldId id="263" r:id="rId10"/>
    <p:sldId id="264" r:id="rId11"/>
    <p:sldId id="261" r:id="rId12"/>
    <p:sldId id="262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3" r:id="rId38"/>
    <p:sldId id="294" r:id="rId39"/>
    <p:sldId id="291" r:id="rId40"/>
    <p:sldId id="292" r:id="rId41"/>
    <p:sldId id="295" r:id="rId42"/>
    <p:sldId id="296" r:id="rId43"/>
  </p:sldIdLst>
  <p:sldSz cx="9144000" cy="6858000" type="screen4x3"/>
  <p:notesSz cx="9369425" cy="7077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E7FF"/>
    <a:srgbClr val="00CC00"/>
    <a:srgbClr val="FF3300"/>
    <a:srgbClr val="FF66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5546" autoAdjust="0"/>
  </p:normalViewPr>
  <p:slideViewPr>
    <p:cSldViewPr>
      <p:cViewPr>
        <p:scale>
          <a:sx n="70" d="100"/>
          <a:sy n="70" d="100"/>
        </p:scale>
        <p:origin x="-108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60084" cy="353854"/>
          </a:xfrm>
          <a:prstGeom prst="rect">
            <a:avLst/>
          </a:prstGeom>
        </p:spPr>
        <p:txBody>
          <a:bodyPr vert="horz" lIns="93973" tIns="46986" rIns="93973" bIns="4698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307173" y="0"/>
            <a:ext cx="4060084" cy="353854"/>
          </a:xfrm>
          <a:prstGeom prst="rect">
            <a:avLst/>
          </a:prstGeom>
        </p:spPr>
        <p:txBody>
          <a:bodyPr vert="horz" lIns="93973" tIns="46986" rIns="93973" bIns="46986" rtlCol="0"/>
          <a:lstStyle>
            <a:lvl1pPr algn="r">
              <a:defRPr sz="1200"/>
            </a:lvl1pPr>
          </a:lstStyle>
          <a:p>
            <a:fld id="{AAFFEF0E-98F1-4B17-A177-72A6F8A41549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721993"/>
            <a:ext cx="4060084" cy="353854"/>
          </a:xfrm>
          <a:prstGeom prst="rect">
            <a:avLst/>
          </a:prstGeom>
        </p:spPr>
        <p:txBody>
          <a:bodyPr vert="horz" lIns="93973" tIns="46986" rIns="93973" bIns="4698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307173" y="6721993"/>
            <a:ext cx="4060084" cy="353854"/>
          </a:xfrm>
          <a:prstGeom prst="rect">
            <a:avLst/>
          </a:prstGeom>
        </p:spPr>
        <p:txBody>
          <a:bodyPr vert="horz" lIns="93973" tIns="46986" rIns="93973" bIns="46986" rtlCol="0" anchor="b"/>
          <a:lstStyle>
            <a:lvl1pPr algn="r">
              <a:defRPr sz="1200"/>
            </a:lvl1pPr>
          </a:lstStyle>
          <a:p>
            <a:fld id="{843F0F24-D6FA-4822-8F5E-6F109A91F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6887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60084" cy="353854"/>
          </a:xfrm>
          <a:prstGeom prst="rect">
            <a:avLst/>
          </a:prstGeom>
        </p:spPr>
        <p:txBody>
          <a:bodyPr vert="horz" lIns="93973" tIns="46986" rIns="93973" bIns="4698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307173" y="0"/>
            <a:ext cx="4060084" cy="353854"/>
          </a:xfrm>
          <a:prstGeom prst="rect">
            <a:avLst/>
          </a:prstGeom>
        </p:spPr>
        <p:txBody>
          <a:bodyPr vert="horz" lIns="93973" tIns="46986" rIns="93973" bIns="46986" rtlCol="0"/>
          <a:lstStyle>
            <a:lvl1pPr algn="r">
              <a:defRPr sz="1200"/>
            </a:lvl1pPr>
          </a:lstStyle>
          <a:p>
            <a:fld id="{CEB091A2-F93C-435C-8756-905057073C6A}" type="datetimeFigureOut">
              <a:rPr lang="en-US" smtClean="0"/>
              <a:t>11/15/2011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16238" y="530225"/>
            <a:ext cx="3536950" cy="2654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73" tIns="46986" rIns="93973" bIns="4698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6943" y="3361611"/>
            <a:ext cx="7495540" cy="3184684"/>
          </a:xfrm>
          <a:prstGeom prst="rect">
            <a:avLst/>
          </a:prstGeom>
        </p:spPr>
        <p:txBody>
          <a:bodyPr vert="horz" lIns="93973" tIns="46986" rIns="93973" bIns="4698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721993"/>
            <a:ext cx="4060084" cy="353854"/>
          </a:xfrm>
          <a:prstGeom prst="rect">
            <a:avLst/>
          </a:prstGeom>
        </p:spPr>
        <p:txBody>
          <a:bodyPr vert="horz" lIns="93973" tIns="46986" rIns="93973" bIns="4698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307173" y="6721993"/>
            <a:ext cx="4060084" cy="353854"/>
          </a:xfrm>
          <a:prstGeom prst="rect">
            <a:avLst/>
          </a:prstGeom>
        </p:spPr>
        <p:txBody>
          <a:bodyPr vert="horz" lIns="93973" tIns="46986" rIns="93973" bIns="46986" rtlCol="0" anchor="b"/>
          <a:lstStyle>
            <a:lvl1pPr algn="r">
              <a:defRPr sz="1200"/>
            </a:lvl1pPr>
          </a:lstStyle>
          <a:p>
            <a:fld id="{0F172812-2B89-4E6C-9219-B8EDE0D85C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202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7050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4844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picture from - http://www.math.grin.edu/mcm-2001.xhtml </a:t>
            </a:r>
          </a:p>
          <a:p>
            <a:endParaRPr lang="en-US" dirty="0" smtClean="0"/>
          </a:p>
          <a:p>
            <a:r>
              <a:rPr lang="en-US" dirty="0" smtClean="0"/>
              <a:t>Catawba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0781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7817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5940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picture from handout – Native American Snapshots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51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Catawba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1255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4187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Cherokee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956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6801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Cherokee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353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5456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5017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6142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3378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6456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5714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2243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2513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both – door</a:t>
            </a:r>
            <a:r>
              <a:rPr lang="en-US" baseline="0" dirty="0" smtClean="0"/>
              <a:t> (Cherokee)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9081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Catawba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0935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377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6608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5865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Cherokee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88521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11489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Catawba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08384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Catawba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27621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77176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Catawba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83294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1560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04061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Cherokee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805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60872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32753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Cherokee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43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8610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879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Catawba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706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820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Cherokee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2812-2B89-4E6C-9219-B8EDE0D85C40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732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88FF-ABC4-46B2-AF3E-F0703901936D}" type="datetimeFigureOut">
              <a:rPr lang="en-US" smtClean="0"/>
              <a:pPr/>
              <a:t>11/15/2011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B0CE4-73FF-45EA-A0A1-9E9891FED7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509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88FF-ABC4-46B2-AF3E-F0703901936D}" type="datetimeFigureOut">
              <a:rPr lang="en-US" smtClean="0"/>
              <a:pPr/>
              <a:t>11/15/2011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B0CE4-73FF-45EA-A0A1-9E9891FED7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597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88FF-ABC4-46B2-AF3E-F0703901936D}" type="datetimeFigureOut">
              <a:rPr lang="en-US" smtClean="0"/>
              <a:pPr/>
              <a:t>11/15/2011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B0CE4-73FF-45EA-A0A1-9E9891FED7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997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88FF-ABC4-46B2-AF3E-F0703901936D}" type="datetimeFigureOut">
              <a:rPr lang="en-US" smtClean="0"/>
              <a:pPr/>
              <a:t>11/15/2011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B0CE4-73FF-45EA-A0A1-9E9891FED7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074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88FF-ABC4-46B2-AF3E-F0703901936D}" type="datetimeFigureOut">
              <a:rPr lang="en-US" smtClean="0"/>
              <a:pPr/>
              <a:t>11/15/2011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B0CE4-73FF-45EA-A0A1-9E9891FED7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055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88FF-ABC4-46B2-AF3E-F0703901936D}" type="datetimeFigureOut">
              <a:rPr lang="en-US" smtClean="0"/>
              <a:pPr/>
              <a:t>11/15/2011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B0CE4-73FF-45EA-A0A1-9E9891FED7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836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88FF-ABC4-46B2-AF3E-F0703901936D}" type="datetimeFigureOut">
              <a:rPr lang="en-US" smtClean="0"/>
              <a:pPr/>
              <a:t>11/15/2011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B0CE4-73FF-45EA-A0A1-9E9891FED7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149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88FF-ABC4-46B2-AF3E-F0703901936D}" type="datetimeFigureOut">
              <a:rPr lang="en-US" smtClean="0"/>
              <a:pPr/>
              <a:t>11/15/2011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B0CE4-73FF-45EA-A0A1-9E9891FED7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675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88FF-ABC4-46B2-AF3E-F0703901936D}" type="datetimeFigureOut">
              <a:rPr lang="en-US" smtClean="0"/>
              <a:pPr/>
              <a:t>11/15/2011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B0CE4-73FF-45EA-A0A1-9E9891FED7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004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88FF-ABC4-46B2-AF3E-F0703901936D}" type="datetimeFigureOut">
              <a:rPr lang="en-US" smtClean="0"/>
              <a:pPr/>
              <a:t>11/15/2011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B0CE4-73FF-45EA-A0A1-9E9891FED7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062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88FF-ABC4-46B2-AF3E-F0703901936D}" type="datetimeFigureOut">
              <a:rPr lang="en-US" smtClean="0"/>
              <a:pPr/>
              <a:t>11/15/2011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B0CE4-73FF-45EA-A0A1-9E9891FED7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636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288FF-ABC4-46B2-AF3E-F0703901936D}" type="datetimeFigureOut">
              <a:rPr lang="en-US" smtClean="0"/>
              <a:pPr/>
              <a:t>11/15/2011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B0CE4-73FF-45EA-A0A1-9E9891FED7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757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6.xml"/><Relationship Id="rId18" Type="http://schemas.openxmlformats.org/officeDocument/2006/relationships/slide" Target="slide36.xml"/><Relationship Id="rId3" Type="http://schemas.openxmlformats.org/officeDocument/2006/relationships/slide" Target="slide2.xml"/><Relationship Id="rId21" Type="http://schemas.openxmlformats.org/officeDocument/2006/relationships/slide" Target="slide30.xml"/><Relationship Id="rId7" Type="http://schemas.openxmlformats.org/officeDocument/2006/relationships/slide" Target="slide4.xml"/><Relationship Id="rId12" Type="http://schemas.openxmlformats.org/officeDocument/2006/relationships/slide" Target="slide16.xml"/><Relationship Id="rId17" Type="http://schemas.openxmlformats.org/officeDocument/2006/relationships/slide" Target="slide28.xml"/><Relationship Id="rId2" Type="http://schemas.openxmlformats.org/officeDocument/2006/relationships/notesSlide" Target="../notesSlides/notesSlide1.xml"/><Relationship Id="rId16" Type="http://schemas.openxmlformats.org/officeDocument/2006/relationships/slide" Target="slide18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2.xml"/><Relationship Id="rId11" Type="http://schemas.openxmlformats.org/officeDocument/2006/relationships/slide" Target="slide10.xml"/><Relationship Id="rId5" Type="http://schemas.openxmlformats.org/officeDocument/2006/relationships/slide" Target="slide22.xml"/><Relationship Id="rId15" Type="http://schemas.openxmlformats.org/officeDocument/2006/relationships/slide" Target="slide8.xml"/><Relationship Id="rId10" Type="http://schemas.openxmlformats.org/officeDocument/2006/relationships/slide" Target="slide34.xml"/><Relationship Id="rId19" Type="http://schemas.openxmlformats.org/officeDocument/2006/relationships/slide" Target="slide6.xml"/><Relationship Id="rId4" Type="http://schemas.openxmlformats.org/officeDocument/2006/relationships/slide" Target="slide12.xml"/><Relationship Id="rId9" Type="http://schemas.openxmlformats.org/officeDocument/2006/relationships/slide" Target="slide24.xml"/><Relationship Id="rId14" Type="http://schemas.openxmlformats.org/officeDocument/2006/relationships/slide" Target="slide38.xml"/><Relationship Id="rId22" Type="http://schemas.openxmlformats.org/officeDocument/2006/relationships/slide" Target="slide4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25542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1425703"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endParaRPr lang="en-US" sz="2000" dirty="0" smtClean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Locations</a:t>
                      </a:r>
                      <a:endParaRPr lang="en-US" sz="2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endParaRPr lang="en-US" sz="2000" dirty="0" smtClean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Homes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endParaRPr lang="en-US" sz="2000" dirty="0" smtClean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Jobs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endParaRPr lang="en-US" sz="2000" dirty="0" smtClean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Facts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1096695"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  <a:hlinkClick r:id="rId3" action="ppaction://hlinksldjump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latin typeface="Comic Sans MS" pitchFamily="66" charset="0"/>
                          <a:hlinkClick r:id="rId3" action="ppaction://hlinksldjump"/>
                        </a:rPr>
                        <a:t>1</a:t>
                      </a:r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endParaRPr lang="en-US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latin typeface="Comic Sans MS" pitchFamily="66" charset="0"/>
                          <a:hlinkClick r:id="rId4" action="ppaction://hlinksldjump"/>
                        </a:rPr>
                        <a:t>1</a:t>
                      </a:r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latin typeface="Comic Sans MS" pitchFamily="66" charset="0"/>
                          <a:hlinkClick r:id="rId5" action="ppaction://hlinksldjump"/>
                        </a:rPr>
                        <a:t>1</a:t>
                      </a:r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latin typeface="Comic Sans MS" pitchFamily="66" charset="0"/>
                          <a:hlinkClick r:id="rId6" action="ppaction://hlinksldjump"/>
                        </a:rPr>
                        <a:t>1</a:t>
                      </a:r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1096695"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latin typeface="Comic Sans MS" pitchFamily="66" charset="0"/>
                          <a:hlinkClick r:id="rId7" action="ppaction://hlinksldjump"/>
                        </a:rPr>
                        <a:t>2</a:t>
                      </a:r>
                      <a:endParaRPr lang="en-US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latin typeface="Comic Sans MS" pitchFamily="66" charset="0"/>
                          <a:hlinkClick r:id="rId8" action="ppaction://hlinksldjump"/>
                        </a:rPr>
                        <a:t>2</a:t>
                      </a:r>
                      <a:endParaRPr lang="en-US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latin typeface="Comic Sans MS" pitchFamily="66" charset="0"/>
                          <a:hlinkClick r:id="rId9" action="ppaction://hlinksldjump"/>
                        </a:rPr>
                        <a:t>2</a:t>
                      </a:r>
                      <a:endParaRPr lang="en-US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latin typeface="Comic Sans MS" pitchFamily="66" charset="0"/>
                          <a:hlinkClick r:id="rId10" action="ppaction://hlinksldjump"/>
                        </a:rPr>
                        <a:t>2</a:t>
                      </a:r>
                      <a:endParaRPr lang="en-US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1123851"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latin typeface="Comic Sans MS" pitchFamily="66" charset="0"/>
                          <a:hlinkClick r:id="rId11" action="ppaction://hlinksldjump"/>
                        </a:rPr>
                        <a:t>3</a:t>
                      </a:r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endParaRPr lang="en-US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latin typeface="Comic Sans MS" pitchFamily="66" charset="0"/>
                          <a:hlinkClick r:id="rId12" action="ppaction://hlinksldjump"/>
                        </a:rPr>
                        <a:t>3</a:t>
                      </a:r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latin typeface="Comic Sans MS" pitchFamily="66" charset="0"/>
                          <a:hlinkClick r:id="rId13" action="ppaction://hlinksldjump"/>
                        </a:rPr>
                        <a:t>3</a:t>
                      </a:r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latin typeface="Comic Sans MS" pitchFamily="66" charset="0"/>
                          <a:hlinkClick r:id="rId14" action="ppaction://hlinksldjump"/>
                        </a:rPr>
                        <a:t>3</a:t>
                      </a:r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1057528"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latin typeface="Comic Sans MS" pitchFamily="66" charset="0"/>
                          <a:hlinkClick r:id="rId15" action="ppaction://hlinksldjump"/>
                        </a:rPr>
                        <a:t>4</a:t>
                      </a:r>
                      <a:endParaRPr lang="en-US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latin typeface="Comic Sans MS" pitchFamily="66" charset="0"/>
                          <a:hlinkClick r:id="rId16" action="ppaction://hlinksldjump"/>
                        </a:rPr>
                        <a:t>4</a:t>
                      </a:r>
                      <a:endParaRPr lang="en-US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latin typeface="Comic Sans MS" pitchFamily="66" charset="0"/>
                          <a:hlinkClick r:id="rId17" action="ppaction://hlinksldjump"/>
                        </a:rPr>
                        <a:t>4</a:t>
                      </a:r>
                      <a:endParaRPr lang="en-US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latin typeface="Comic Sans MS" pitchFamily="66" charset="0"/>
                          <a:hlinkClick r:id="rId18" action="ppaction://hlinksldjump"/>
                        </a:rPr>
                        <a:t>4</a:t>
                      </a:r>
                      <a:endParaRPr lang="en-US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1057528"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latin typeface="Comic Sans MS" pitchFamily="66" charset="0"/>
                          <a:hlinkClick r:id="rId19" action="ppaction://hlinksldjump"/>
                        </a:rPr>
                        <a:t>5</a:t>
                      </a:r>
                      <a:endParaRPr lang="en-US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latin typeface="Comic Sans MS" pitchFamily="66" charset="0"/>
                          <a:hlinkClick r:id="rId20" action="ppaction://hlinksldjump"/>
                        </a:rPr>
                        <a:t>5</a:t>
                      </a:r>
                      <a:endParaRPr lang="en-US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latin typeface="Comic Sans MS" pitchFamily="66" charset="0"/>
                          <a:hlinkClick r:id="rId21" action="ppaction://hlinksldjump"/>
                        </a:rPr>
                        <a:t>5</a:t>
                      </a:r>
                      <a:endParaRPr lang="en-US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latin typeface="Comic Sans MS" pitchFamily="66" charset="0"/>
                          <a:hlinkClick r:id="rId22" action="ppaction://hlinksldjump"/>
                        </a:rPr>
                        <a:t>5</a:t>
                      </a:r>
                      <a:endParaRPr lang="en-US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3000">
              <a:srgbClr val="00B050">
                <a:alpha val="93000"/>
                <a:lumMod val="90000"/>
                <a:lumOff val="1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1219200"/>
            <a:ext cx="70866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The Catawba tribe settled near the SC city that is now _________?</a:t>
            </a:r>
            <a:endParaRPr lang="en-US" sz="66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3000">
              <a:srgbClr val="00B050">
                <a:alpha val="93000"/>
                <a:lumMod val="90000"/>
                <a:lumOff val="1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Point Star 2">
            <a:hlinkClick r:id="rId3" action="ppaction://hlinksldjump"/>
          </p:cNvPr>
          <p:cNvSpPr/>
          <p:nvPr/>
        </p:nvSpPr>
        <p:spPr>
          <a:xfrm>
            <a:off x="685800" y="4876800"/>
            <a:ext cx="19812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806355"/>
            <a:ext cx="5029200" cy="5180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19400" y="5029200"/>
            <a:ext cx="6096000" cy="1107996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Rock Hill</a:t>
            </a:r>
            <a:endParaRPr lang="en-US" sz="6600" dirty="0">
              <a:latin typeface="Comic Sans MS" pitchFamily="66" charset="0"/>
            </a:endParaRPr>
          </a:p>
        </p:txBody>
      </p:sp>
      <p:sp>
        <p:nvSpPr>
          <p:cNvPr id="4" name="5-Point Star 3"/>
          <p:cNvSpPr/>
          <p:nvPr/>
        </p:nvSpPr>
        <p:spPr>
          <a:xfrm>
            <a:off x="5295900" y="912694"/>
            <a:ext cx="685800" cy="597090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0070C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6122" y="1219200"/>
            <a:ext cx="5715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latin typeface="Comic Sans MS" pitchFamily="66" charset="0"/>
              </a:rPr>
              <a:t>Name one way trees were used by Native Americans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0070C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752600"/>
            <a:ext cx="5715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latin typeface="Comic Sans MS" pitchFamily="66" charset="0"/>
              </a:rPr>
              <a:t>to build homes, and dugout canoes</a:t>
            </a:r>
          </a:p>
        </p:txBody>
      </p:sp>
      <p:sp>
        <p:nvSpPr>
          <p:cNvPr id="3" name="5-Point Star 2">
            <a:hlinkClick r:id="rId3" action="ppaction://hlinksldjump"/>
          </p:cNvPr>
          <p:cNvSpPr/>
          <p:nvPr/>
        </p:nvSpPr>
        <p:spPr>
          <a:xfrm>
            <a:off x="685800" y="4876800"/>
            <a:ext cx="19812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0070C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533400"/>
            <a:ext cx="5715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What type of home is this?</a:t>
            </a:r>
          </a:p>
        </p:txBody>
      </p:sp>
      <p:pic>
        <p:nvPicPr>
          <p:cNvPr id="3" name="Picture 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9" t="38806" r="51714" b="37127"/>
          <a:stretch/>
        </p:blipFill>
        <p:spPr bwMode="auto">
          <a:xfrm>
            <a:off x="1828800" y="2814428"/>
            <a:ext cx="5486400" cy="35101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0070C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0006" y="2514600"/>
            <a:ext cx="571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wigwam</a:t>
            </a:r>
            <a:endParaRPr lang="en-US" sz="6600" dirty="0">
              <a:latin typeface="Comic Sans MS" pitchFamily="66" charset="0"/>
            </a:endParaRPr>
          </a:p>
        </p:txBody>
      </p:sp>
      <p:sp>
        <p:nvSpPr>
          <p:cNvPr id="3" name="5-Point Star 2">
            <a:hlinkClick r:id="rId3" action="ppaction://hlinksldjump"/>
          </p:cNvPr>
          <p:cNvSpPr/>
          <p:nvPr/>
        </p:nvSpPr>
        <p:spPr>
          <a:xfrm>
            <a:off x="685800" y="4876800"/>
            <a:ext cx="19812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0070C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1096370"/>
            <a:ext cx="6324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What type of home did the Cherokee use in the summer?</a:t>
            </a:r>
            <a:endParaRPr lang="en-US" sz="66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0070C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1066800"/>
            <a:ext cx="7772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longhouses – </a:t>
            </a:r>
          </a:p>
          <a:p>
            <a:pPr algn="ctr"/>
            <a:r>
              <a:rPr lang="en-US" sz="6600" dirty="0" smtClean="0">
                <a:latin typeface="Comic Sans MS" pitchFamily="66" charset="0"/>
              </a:rPr>
              <a:t>These were large rectangular buildings.</a:t>
            </a:r>
            <a:endParaRPr lang="en-US" sz="6600" dirty="0">
              <a:latin typeface="Comic Sans MS" pitchFamily="66" charset="0"/>
            </a:endParaRPr>
          </a:p>
        </p:txBody>
      </p:sp>
      <p:sp>
        <p:nvSpPr>
          <p:cNvPr id="3" name="5-Point Star 2">
            <a:hlinkClick r:id="rId3" action="ppaction://hlinksldjump"/>
          </p:cNvPr>
          <p:cNvSpPr/>
          <p:nvPr/>
        </p:nvSpPr>
        <p:spPr>
          <a:xfrm>
            <a:off x="685800" y="4876800"/>
            <a:ext cx="19812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0070C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534" y="1066800"/>
            <a:ext cx="5715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What type of home did the Cherokee use during the winter?</a:t>
            </a:r>
            <a:endParaRPr lang="en-US" sz="66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0070C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721816"/>
            <a:ext cx="7848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round buildings made of clay and grass (wattle and daub)</a:t>
            </a:r>
            <a:endParaRPr lang="en-US" sz="6600" dirty="0">
              <a:latin typeface="Comic Sans MS" pitchFamily="66" charset="0"/>
            </a:endParaRPr>
          </a:p>
        </p:txBody>
      </p:sp>
      <p:sp>
        <p:nvSpPr>
          <p:cNvPr id="3" name="5-Point Star 2">
            <a:hlinkClick r:id="rId3" action="ppaction://hlinksldjump"/>
          </p:cNvPr>
          <p:cNvSpPr/>
          <p:nvPr/>
        </p:nvSpPr>
        <p:spPr>
          <a:xfrm>
            <a:off x="685800" y="4876800"/>
            <a:ext cx="19812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3000">
              <a:srgbClr val="00B050">
                <a:alpha val="93000"/>
                <a:lumMod val="90000"/>
                <a:lumOff val="1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1100" y="838200"/>
            <a:ext cx="6028900" cy="5323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What did the Native Americans use to meet their needs? </a:t>
            </a:r>
            <a:endParaRPr lang="en-US" sz="66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0070C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219200"/>
            <a:ext cx="80772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What is a group of leaders that make the rules for a community?</a:t>
            </a:r>
            <a:endParaRPr lang="en-US" sz="66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0070C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2306598"/>
            <a:ext cx="571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a council</a:t>
            </a:r>
            <a:endParaRPr lang="en-US" sz="6600" dirty="0">
              <a:latin typeface="Comic Sans MS" pitchFamily="66" charset="0"/>
            </a:endParaRPr>
          </a:p>
        </p:txBody>
      </p:sp>
      <p:sp>
        <p:nvSpPr>
          <p:cNvPr id="3" name="5-Point Star 2">
            <a:hlinkClick r:id="rId3" action="ppaction://hlinksldjump"/>
          </p:cNvPr>
          <p:cNvSpPr/>
          <p:nvPr/>
        </p:nvSpPr>
        <p:spPr>
          <a:xfrm>
            <a:off x="685800" y="4876800"/>
            <a:ext cx="19812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FFC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752600"/>
            <a:ext cx="5715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Comic Sans MS" pitchFamily="66" charset="0"/>
              </a:rPr>
              <a:t>What was the women’s main job?</a:t>
            </a:r>
            <a:endParaRPr lang="en-US" sz="66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FFC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7772" y="609600"/>
            <a:ext cx="646562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Comic Sans MS" pitchFamily="66" charset="0"/>
              </a:rPr>
              <a:t>planting crops such as corn, beans, and squash</a:t>
            </a:r>
            <a:endParaRPr lang="en-US" sz="6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5-Point Star 2">
            <a:hlinkClick r:id="rId3" action="ppaction://hlinksldjump"/>
          </p:cNvPr>
          <p:cNvSpPr/>
          <p:nvPr/>
        </p:nvSpPr>
        <p:spPr>
          <a:xfrm>
            <a:off x="685800" y="4876800"/>
            <a:ext cx="19812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FFC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752600"/>
            <a:ext cx="5715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Comic Sans MS" pitchFamily="66" charset="0"/>
              </a:rPr>
              <a:t>What was the men’s main job?</a:t>
            </a:r>
            <a:endParaRPr lang="en-US" sz="66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FFC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752600"/>
            <a:ext cx="571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Comic Sans MS" pitchFamily="66" charset="0"/>
              </a:rPr>
              <a:t>hunt and fish</a:t>
            </a:r>
            <a:endParaRPr lang="en-US" sz="6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5-Point Star 2">
            <a:hlinkClick r:id="rId3" action="ppaction://hlinksldjump"/>
          </p:cNvPr>
          <p:cNvSpPr/>
          <p:nvPr/>
        </p:nvSpPr>
        <p:spPr>
          <a:xfrm>
            <a:off x="685800" y="4876800"/>
            <a:ext cx="19812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FFC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914400"/>
            <a:ext cx="7239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Comic Sans MS" pitchFamily="66" charset="0"/>
              </a:rPr>
              <a:t>Name one way the Native Americans used the deer they hunted?</a:t>
            </a:r>
            <a:endParaRPr lang="en-US" sz="66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FFC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143000"/>
            <a:ext cx="7772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Comic Sans MS" pitchFamily="66" charset="0"/>
              </a:rPr>
              <a:t>for food,</a:t>
            </a:r>
          </a:p>
          <a:p>
            <a:pPr algn="ctr"/>
            <a:r>
              <a:rPr lang="en-US" sz="6600" dirty="0" smtClean="0">
                <a:solidFill>
                  <a:schemeClr val="bg1"/>
                </a:solidFill>
                <a:latin typeface="Comic Sans MS" pitchFamily="66" charset="0"/>
              </a:rPr>
              <a:t>clothing (skin), or door during the winter (skin)</a:t>
            </a:r>
            <a:endParaRPr lang="en-US" sz="6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5-Point Star 2">
            <a:hlinkClick r:id="rId3" action="ppaction://hlinksldjump"/>
          </p:cNvPr>
          <p:cNvSpPr/>
          <p:nvPr/>
        </p:nvSpPr>
        <p:spPr>
          <a:xfrm>
            <a:off x="685800" y="4876800"/>
            <a:ext cx="19812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FFC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752600"/>
            <a:ext cx="5715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Comic Sans MS" pitchFamily="66" charset="0"/>
              </a:rPr>
              <a:t>Which tribe was known for making clay pottery?</a:t>
            </a:r>
            <a:endParaRPr lang="en-US" sz="66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FFC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8633" y="2306598"/>
            <a:ext cx="571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Comic Sans MS" pitchFamily="66" charset="0"/>
              </a:rPr>
              <a:t>Catawba</a:t>
            </a:r>
            <a:endParaRPr lang="en-US" sz="6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5-Point Star 2">
            <a:hlinkClick r:id="rId3" action="ppaction://hlinksldjump"/>
          </p:cNvPr>
          <p:cNvSpPr/>
          <p:nvPr/>
        </p:nvSpPr>
        <p:spPr>
          <a:xfrm>
            <a:off x="685800" y="4876800"/>
            <a:ext cx="19812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3000">
              <a:srgbClr val="00B050">
                <a:alpha val="93000"/>
                <a:lumMod val="90000"/>
                <a:lumOff val="1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752600"/>
            <a:ext cx="5715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the land and water around their homes</a:t>
            </a:r>
            <a:endParaRPr lang="en-US" sz="6600" dirty="0">
              <a:latin typeface="Comic Sans MS" pitchFamily="66" charset="0"/>
            </a:endParaRPr>
          </a:p>
        </p:txBody>
      </p:sp>
      <p:sp>
        <p:nvSpPr>
          <p:cNvPr id="3" name="5-Point Star 2">
            <a:hlinkClick r:id="rId3" action="ppaction://hlinksldjump"/>
          </p:cNvPr>
          <p:cNvSpPr/>
          <p:nvPr/>
        </p:nvSpPr>
        <p:spPr>
          <a:xfrm>
            <a:off x="685800" y="4876800"/>
            <a:ext cx="19812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FFC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914400"/>
            <a:ext cx="70104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Comic Sans MS" pitchFamily="66" charset="0"/>
              </a:rPr>
              <a:t>What did the Cherokee tribe do with other tribes in the area?</a:t>
            </a:r>
            <a:endParaRPr lang="en-US" sz="66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FFC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752600"/>
            <a:ext cx="5943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Comic Sans MS" pitchFamily="66" charset="0"/>
              </a:rPr>
              <a:t>trade </a:t>
            </a:r>
          </a:p>
          <a:p>
            <a:pPr algn="ctr"/>
            <a:r>
              <a:rPr lang="en-US" sz="6600" dirty="0" smtClean="0">
                <a:solidFill>
                  <a:schemeClr val="bg1"/>
                </a:solidFill>
                <a:latin typeface="Comic Sans MS" pitchFamily="66" charset="0"/>
              </a:rPr>
              <a:t>(food, clothes, baskets)</a:t>
            </a:r>
            <a:endParaRPr lang="en-US" sz="6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5-Point Star 2">
            <a:hlinkClick r:id="rId3" action="ppaction://hlinksldjump"/>
          </p:cNvPr>
          <p:cNvSpPr/>
          <p:nvPr/>
        </p:nvSpPr>
        <p:spPr>
          <a:xfrm>
            <a:off x="685800" y="4876800"/>
            <a:ext cx="19812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FF0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1371600"/>
            <a:ext cx="5715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What river did the Catawba tribe settle near?</a:t>
            </a:r>
            <a:endParaRPr lang="en-US" sz="66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FF0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752600"/>
            <a:ext cx="5715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the Catawba River</a:t>
            </a:r>
            <a:endParaRPr lang="en-US" sz="6600" dirty="0">
              <a:latin typeface="Comic Sans MS" pitchFamily="66" charset="0"/>
            </a:endParaRPr>
          </a:p>
        </p:txBody>
      </p:sp>
      <p:sp>
        <p:nvSpPr>
          <p:cNvPr id="3" name="5-Point Star 2">
            <a:hlinkClick r:id="rId3" action="ppaction://hlinksldjump"/>
          </p:cNvPr>
          <p:cNvSpPr/>
          <p:nvPr/>
        </p:nvSpPr>
        <p:spPr>
          <a:xfrm>
            <a:off x="685800" y="4876800"/>
            <a:ext cx="19812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FF0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752600"/>
            <a:ext cx="5715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Which tribe was known as the “River People”?</a:t>
            </a:r>
            <a:endParaRPr lang="en-US" sz="66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FF0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1143" y="2260221"/>
            <a:ext cx="571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Catawba</a:t>
            </a:r>
            <a:endParaRPr lang="en-US" sz="6600" dirty="0">
              <a:latin typeface="Comic Sans MS" pitchFamily="66" charset="0"/>
            </a:endParaRPr>
          </a:p>
        </p:txBody>
      </p:sp>
      <p:sp>
        <p:nvSpPr>
          <p:cNvPr id="3" name="5-Point Star 2">
            <a:hlinkClick r:id="rId3" action="ppaction://hlinksldjump"/>
          </p:cNvPr>
          <p:cNvSpPr/>
          <p:nvPr/>
        </p:nvSpPr>
        <p:spPr>
          <a:xfrm>
            <a:off x="685800" y="4876800"/>
            <a:ext cx="19812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FF0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752600"/>
            <a:ext cx="5715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Which tribe was more peaceful?</a:t>
            </a:r>
            <a:endParaRPr lang="en-US" sz="66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FF0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752600"/>
            <a:ext cx="571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Catawba</a:t>
            </a:r>
            <a:endParaRPr lang="en-US" sz="6600" dirty="0">
              <a:latin typeface="Comic Sans MS" pitchFamily="66" charset="0"/>
            </a:endParaRPr>
          </a:p>
        </p:txBody>
      </p:sp>
      <p:sp>
        <p:nvSpPr>
          <p:cNvPr id="3" name="5-Point Star 2">
            <a:hlinkClick r:id="rId3" action="ppaction://hlinksldjump"/>
          </p:cNvPr>
          <p:cNvSpPr/>
          <p:nvPr/>
        </p:nvSpPr>
        <p:spPr>
          <a:xfrm>
            <a:off x="685800" y="4876800"/>
            <a:ext cx="19812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FF0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57200"/>
            <a:ext cx="80772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The Cherokee had a white leader and a red leader. When were these people in charge?</a:t>
            </a:r>
            <a:endParaRPr lang="en-US" sz="66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FF0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039" y="0"/>
            <a:ext cx="8763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omic Sans MS" pitchFamily="66" charset="0"/>
              </a:rPr>
              <a:t>The white leader was in charge during times of peace. </a:t>
            </a:r>
          </a:p>
          <a:p>
            <a:pPr algn="ctr"/>
            <a:endParaRPr lang="en-US" sz="54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en-US" sz="5400" dirty="0" smtClean="0">
                <a:latin typeface="Comic Sans MS" pitchFamily="66" charset="0"/>
              </a:rPr>
              <a:t>The red leader was in charge during times of war.</a:t>
            </a:r>
            <a:endParaRPr lang="en-US" sz="5400" dirty="0">
              <a:latin typeface="Comic Sans MS" pitchFamily="66" charset="0"/>
            </a:endParaRPr>
          </a:p>
        </p:txBody>
      </p:sp>
      <p:sp>
        <p:nvSpPr>
          <p:cNvPr id="3" name="5-Point Star 2">
            <a:hlinkClick r:id="rId3" action="ppaction://hlinksldjump"/>
          </p:cNvPr>
          <p:cNvSpPr/>
          <p:nvPr/>
        </p:nvSpPr>
        <p:spPr>
          <a:xfrm>
            <a:off x="685800" y="4876800"/>
            <a:ext cx="19812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3000">
              <a:srgbClr val="00B050">
                <a:alpha val="93000"/>
                <a:lumMod val="90000"/>
                <a:lumOff val="1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19200"/>
            <a:ext cx="73152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Name one way the Native Americans used water to meet their needs.</a:t>
            </a:r>
            <a:endParaRPr lang="en-US" sz="66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FF0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1219200"/>
            <a:ext cx="5715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Who created the way the Cherokee tribe wrote?</a:t>
            </a:r>
            <a:endParaRPr lang="en-US" sz="66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FF0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752600"/>
            <a:ext cx="571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Sequoyah</a:t>
            </a:r>
            <a:endParaRPr lang="en-US" sz="6600" dirty="0">
              <a:latin typeface="Comic Sans MS" pitchFamily="66" charset="0"/>
            </a:endParaRPr>
          </a:p>
        </p:txBody>
      </p:sp>
      <p:sp>
        <p:nvSpPr>
          <p:cNvPr id="3" name="5-Point Star 2">
            <a:hlinkClick r:id="rId3" action="ppaction://hlinksldjump"/>
          </p:cNvPr>
          <p:cNvSpPr/>
          <p:nvPr/>
        </p:nvSpPr>
        <p:spPr>
          <a:xfrm>
            <a:off x="685800" y="4876800"/>
            <a:ext cx="19812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3000">
              <a:srgbClr val="00B050">
                <a:alpha val="93000"/>
                <a:lumMod val="90000"/>
                <a:lumOff val="1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295400"/>
            <a:ext cx="65532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to drink, </a:t>
            </a:r>
          </a:p>
          <a:p>
            <a:pPr algn="ctr"/>
            <a:r>
              <a:rPr lang="en-US" sz="6600" dirty="0" smtClean="0">
                <a:latin typeface="Comic Sans MS" pitchFamily="66" charset="0"/>
              </a:rPr>
              <a:t>to cook, </a:t>
            </a:r>
          </a:p>
          <a:p>
            <a:pPr algn="ctr"/>
            <a:r>
              <a:rPr lang="en-US" sz="6600" dirty="0" smtClean="0">
                <a:latin typeface="Comic Sans MS" pitchFamily="66" charset="0"/>
              </a:rPr>
              <a:t>to bathe, </a:t>
            </a:r>
          </a:p>
          <a:p>
            <a:pPr algn="ctr"/>
            <a:r>
              <a:rPr lang="en-US" sz="6600" dirty="0" smtClean="0">
                <a:latin typeface="Comic Sans MS" pitchFamily="66" charset="0"/>
              </a:rPr>
              <a:t>and to fish</a:t>
            </a:r>
            <a:endParaRPr lang="en-US" sz="6600" dirty="0">
              <a:latin typeface="Comic Sans MS" pitchFamily="66" charset="0"/>
            </a:endParaRPr>
          </a:p>
        </p:txBody>
      </p:sp>
      <p:sp>
        <p:nvSpPr>
          <p:cNvPr id="3" name="5-Point Star 2">
            <a:hlinkClick r:id="rId3" action="ppaction://hlinksldjump"/>
          </p:cNvPr>
          <p:cNvSpPr/>
          <p:nvPr/>
        </p:nvSpPr>
        <p:spPr>
          <a:xfrm>
            <a:off x="685800" y="4876800"/>
            <a:ext cx="19812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3000">
              <a:srgbClr val="00B050">
                <a:alpha val="93000"/>
                <a:lumMod val="90000"/>
                <a:lumOff val="1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752600"/>
            <a:ext cx="5715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Which region of SC did the Catawba tribe live in?</a:t>
            </a:r>
            <a:endParaRPr lang="en-US" sz="66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3000">
              <a:srgbClr val="00B050">
                <a:alpha val="93000"/>
                <a:lumMod val="90000"/>
                <a:lumOff val="1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2312285"/>
            <a:ext cx="571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Piedmont</a:t>
            </a:r>
            <a:endParaRPr lang="en-US" sz="6600" dirty="0">
              <a:latin typeface="Comic Sans MS" pitchFamily="66" charset="0"/>
            </a:endParaRPr>
          </a:p>
        </p:txBody>
      </p:sp>
      <p:sp>
        <p:nvSpPr>
          <p:cNvPr id="3" name="5-Point Star 2">
            <a:hlinkClick r:id="rId3" action="ppaction://hlinksldjump"/>
          </p:cNvPr>
          <p:cNvSpPr/>
          <p:nvPr/>
        </p:nvSpPr>
        <p:spPr>
          <a:xfrm>
            <a:off x="685800" y="4876800"/>
            <a:ext cx="19812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3000">
              <a:srgbClr val="00B050">
                <a:alpha val="93000"/>
                <a:lumMod val="90000"/>
                <a:lumOff val="1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788616"/>
            <a:ext cx="5715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latin typeface="Comic Sans MS" pitchFamily="66" charset="0"/>
              </a:rPr>
              <a:t>Where did the Cherokee tribe live in SC?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3000">
              <a:srgbClr val="00B050">
                <a:alpha val="93000"/>
                <a:lumMod val="90000"/>
                <a:lumOff val="1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752600"/>
            <a:ext cx="6400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itchFamily="66" charset="0"/>
              </a:rPr>
              <a:t>the Up Country mountains</a:t>
            </a:r>
            <a:endParaRPr lang="en-US" sz="6600" dirty="0">
              <a:latin typeface="Comic Sans MS" pitchFamily="66" charset="0"/>
            </a:endParaRPr>
          </a:p>
        </p:txBody>
      </p:sp>
      <p:sp>
        <p:nvSpPr>
          <p:cNvPr id="3" name="5-Point Star 2">
            <a:hlinkClick r:id="rId3" action="ppaction://hlinksldjump"/>
          </p:cNvPr>
          <p:cNvSpPr/>
          <p:nvPr/>
        </p:nvSpPr>
        <p:spPr>
          <a:xfrm>
            <a:off x="685800" y="4876800"/>
            <a:ext cx="19812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9E422CA-6BBF-4E95-B823-AABF9185F4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</TotalTime>
  <Words>434</Words>
  <Application>Microsoft Office PowerPoint</Application>
  <PresentationFormat>On-screen Show (4:3)</PresentationFormat>
  <Paragraphs>164</Paragraphs>
  <Slides>41</Slides>
  <Notes>41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Clemson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</dc:creator>
  <cp:lastModifiedBy>Lauren</cp:lastModifiedBy>
  <cp:revision>14</cp:revision>
  <cp:lastPrinted>2011-11-15T20:15:49Z</cp:lastPrinted>
  <dcterms:created xsi:type="dcterms:W3CDTF">2011-11-13T19:08:18Z</dcterms:created>
  <dcterms:modified xsi:type="dcterms:W3CDTF">2011-11-15T20:34:56Z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TC300085609990</vt:lpwstr>
  </property>
</Properties>
</file>